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79" r:id="rId4"/>
    <p:sldId id="288" r:id="rId5"/>
    <p:sldId id="270" r:id="rId6"/>
    <p:sldId id="274" r:id="rId7"/>
    <p:sldId id="278" r:id="rId8"/>
    <p:sldId id="275" r:id="rId9"/>
    <p:sldId id="276" r:id="rId10"/>
    <p:sldId id="277" r:id="rId11"/>
    <p:sldId id="273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F3F5"/>
    <a:srgbClr val="F0F9FA"/>
    <a:srgbClr val="E8F4F8"/>
    <a:srgbClr val="26429A"/>
    <a:srgbClr val="1F36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60" autoAdjust="0"/>
  </p:normalViewPr>
  <p:slideViewPr>
    <p:cSldViewPr>
      <p:cViewPr varScale="1">
        <p:scale>
          <a:sx n="94" d="100"/>
          <a:sy n="94" d="100"/>
        </p:scale>
        <p:origin x="-90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832" y="-114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F2CAD0D-B38F-4536-9E11-934353A408E9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DCE7F3A-4117-4E20-B1FB-87A97EA08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2116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AE4AA13C-34D0-4714-A1CC-FDF4012F67E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416844FE-F781-4DB3-B5D4-FD209EFE1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210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5CCB3B5-1094-4A19-823E-4699DA8CF58B}" type="datetime1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16844FE-F781-4DB3-B5D4-FD209EFE19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92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780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A626-83EC-40A2-899D-746C10BBB9A3}" type="datetime1">
              <a:rPr lang="en-US" smtClean="0"/>
              <a:t>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219200" cy="365125"/>
          </a:xfrm>
        </p:spPr>
        <p:txBody>
          <a:bodyPr/>
          <a:lstStyle/>
          <a:p>
            <a:fld id="{3F95814A-D311-427B-8C8C-051ABB3D3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98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971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41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1671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667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3DE8-86C1-4F4F-837C-4C9702AB614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62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45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45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1C6D-49E4-4D6E-A8A9-7CB88B30C142}" type="datetime1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Texas Secretary of State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40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306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288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306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6F08-0EAD-4CCA-A918-94A9BD2D9D71}" type="datetime1">
              <a:rPr lang="en-US" smtClean="0"/>
              <a:t>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Texas Secretary of State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92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A50C-685B-4282-93A2-51B454F277A8}" type="datetime1">
              <a:rPr lang="en-US" smtClean="0"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Texas Secretary of State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38D5-86B5-45DD-A055-9BF95E7CCEE0}" type="datetime1">
              <a:rPr lang="en-US" smtClean="0"/>
              <a:t>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Texas Secretary of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53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62051"/>
            <a:ext cx="5111750" cy="3886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81250"/>
            <a:ext cx="3008313" cy="3535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A22A-A9C5-4858-B097-42074617D1B4}" type="datetime1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Texas Secretary of State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38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720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0599"/>
            <a:ext cx="5486400" cy="350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387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C725-FDAC-4C57-ABC9-52902A5AC0DB}" type="datetime1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Texas Secretary of State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7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9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9800"/>
            <a:ext cx="8229600" cy="34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26429A"/>
                </a:solidFill>
              </a:defRPr>
            </a:lvl1pPr>
          </a:lstStyle>
          <a:p>
            <a:fld id="{EEE170C2-2A2A-41E0-BCF7-DD099034D3F3}" type="datetime1">
              <a:rPr lang="en-US" smtClean="0"/>
              <a:pPr/>
              <a:t>1/8/2015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26429A"/>
                </a:solidFill>
              </a:defRPr>
            </a:lvl1pPr>
          </a:lstStyle>
          <a:p>
            <a:r>
              <a:rPr lang="en-US" dirty="0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2638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26429A"/>
                </a:solidFill>
              </a:defRPr>
            </a:lvl1pPr>
          </a:lstStyle>
          <a:p>
            <a:fld id="{3F95814A-D311-427B-8C8C-051ABB3D39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6400800"/>
            <a:ext cx="7315200" cy="0"/>
          </a:xfrm>
          <a:prstGeom prst="line">
            <a:avLst/>
          </a:prstGeom>
          <a:ln>
            <a:solidFill>
              <a:srgbClr val="2642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Texas Secretary of State Seal" title="Texas Secretary of State Seal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599" y="5791200"/>
            <a:ext cx="942975" cy="942975"/>
          </a:xfrm>
          <a:prstGeom prst="rect">
            <a:avLst/>
          </a:prstGeom>
        </p:spPr>
      </p:pic>
      <p:pic>
        <p:nvPicPr>
          <p:cNvPr id="7" name="Picture 6" descr="Texas Secretary of State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456"/>
            <a:ext cx="9144000" cy="65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63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rgbClr val="26429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6429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6429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6429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6429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6429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914399"/>
          </a:xfrm>
        </p:spPr>
        <p:txBody>
          <a:bodyPr/>
          <a:lstStyle/>
          <a:p>
            <a:pPr algn="ctr"/>
            <a:r>
              <a:rPr lang="en-US" dirty="0" smtClean="0"/>
              <a:t>Election Updates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90600" y="5105400"/>
            <a:ext cx="70104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Keith Ingram, Director</a:t>
            </a:r>
          </a:p>
          <a:p>
            <a:r>
              <a:rPr lang="en-US" dirty="0" smtClean="0"/>
              <a:t>TAEA </a:t>
            </a:r>
            <a:r>
              <a:rPr lang="en-US" dirty="0"/>
              <a:t>Seminar – </a:t>
            </a:r>
            <a:r>
              <a:rPr lang="en-US" dirty="0" smtClean="0"/>
              <a:t>January 2015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4A99-A232-4485-A66E-1DCC148F9A19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68992"/>
            <a:ext cx="4876800" cy="3407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678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Pre-filed Bills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Other Issues: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 smtClean="0"/>
              <a:t>. 428 (Howard):  Allowing a person who will be 18 by the general election to register and vote in the primary.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 smtClean="0"/>
              <a:t>. 587 (Hernandez):  Requiring SOS to develop voter education program for high school seniors, and providing that CC/</a:t>
            </a:r>
            <a:r>
              <a:rPr lang="en-US" dirty="0" err="1" smtClean="0"/>
              <a:t>EAs</a:t>
            </a:r>
            <a:r>
              <a:rPr lang="en-US" dirty="0" smtClean="0"/>
              <a:t> administer program at the request of schools once per year.</a:t>
            </a:r>
          </a:p>
          <a:p>
            <a:pPr lvl="1"/>
            <a:r>
              <a:rPr lang="en-US" dirty="0" err="1" smtClean="0"/>
              <a:t>S.B</a:t>
            </a:r>
            <a:r>
              <a:rPr lang="en-US" dirty="0" smtClean="0"/>
              <a:t>. 102 (Hinojosa):  Adding requirements for bond election propositions.</a:t>
            </a:r>
          </a:p>
          <a:p>
            <a:pPr lvl="1"/>
            <a:r>
              <a:rPr lang="en-US" dirty="0" err="1" smtClean="0"/>
              <a:t>S.B</a:t>
            </a:r>
            <a:r>
              <a:rPr lang="en-US" dirty="0" smtClean="0"/>
              <a:t>. 142 (Garcia): Providing online training for </a:t>
            </a:r>
            <a:r>
              <a:rPr lang="en-US" dirty="0" err="1" smtClean="0"/>
              <a:t>VDRs</a:t>
            </a:r>
            <a:r>
              <a:rPr lang="en-US" dirty="0" smtClean="0"/>
              <a:t> to be complete at home.</a:t>
            </a:r>
          </a:p>
          <a:p>
            <a:pPr lvl="1"/>
            <a:r>
              <a:rPr lang="en-US" dirty="0" err="1" smtClean="0"/>
              <a:t>S.B</a:t>
            </a:r>
            <a:r>
              <a:rPr lang="en-US" dirty="0" smtClean="0"/>
              <a:t>. 261 (Ellis): Providing </a:t>
            </a:r>
            <a:r>
              <a:rPr lang="en-US" dirty="0" err="1" smtClean="0"/>
              <a:t>VDRs</a:t>
            </a:r>
            <a:r>
              <a:rPr lang="en-US" dirty="0" smtClean="0"/>
              <a:t> can serve throughout the state if they have been appointed in one county.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93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New ES&amp;S system certified last year	</a:t>
            </a:r>
          </a:p>
          <a:p>
            <a:r>
              <a:rPr lang="en-US" dirty="0" smtClean="0"/>
              <a:t>That system coming tomorrow to show it can work with previous system</a:t>
            </a:r>
          </a:p>
          <a:p>
            <a:r>
              <a:rPr lang="en-US" dirty="0" smtClean="0"/>
              <a:t>EAC has three commissioners</a:t>
            </a:r>
          </a:p>
          <a:p>
            <a:r>
              <a:rPr lang="en-US" dirty="0" smtClean="0"/>
              <a:t>New standards?</a:t>
            </a:r>
          </a:p>
          <a:p>
            <a:r>
              <a:rPr lang="en-US" dirty="0" smtClean="0"/>
              <a:t>Legislative changes to Chapter 122?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92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Senate Bill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91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Since June 2013, we’ve had four statewide elections </a:t>
            </a:r>
            <a:r>
              <a:rPr lang="en-US" dirty="0"/>
              <a:t>under Senate Bill </a:t>
            </a:r>
            <a:r>
              <a:rPr lang="en-US" dirty="0" smtClean="0"/>
              <a:t>14.  All elections have been </a:t>
            </a:r>
            <a:r>
              <a:rPr lang="en-US" b="1" dirty="0" smtClean="0"/>
              <a:t>smooth</a:t>
            </a:r>
            <a:r>
              <a:rPr lang="en-US" b="1" dirty="0"/>
              <a:t>, secure and successful.  </a:t>
            </a:r>
          </a:p>
          <a:p>
            <a:pPr lvl="1" algn="just"/>
            <a:r>
              <a:rPr lang="en-US" dirty="0" smtClean="0"/>
              <a:t>You all have done and an </a:t>
            </a:r>
            <a:r>
              <a:rPr lang="en-US" dirty="0"/>
              <a:t>excellent job training poll </a:t>
            </a:r>
            <a:r>
              <a:rPr lang="en-US" dirty="0" smtClean="0"/>
              <a:t>workers and implementing changes!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6000" dirty="0" smtClean="0">
                <a:solidFill>
                  <a:srgbClr val="FF0000"/>
                </a:solidFill>
                <a:latin typeface="Copperplate Gothic Bold" panose="020E0705020206020404" pitchFamily="34" charset="0"/>
              </a:rPr>
              <a:t>THANK YOU!!!  </a:t>
            </a:r>
            <a:endParaRPr lang="en-US" sz="6000" dirty="0">
              <a:solidFill>
                <a:srgbClr val="FF0000"/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10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Senate Bill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just"/>
            <a:r>
              <a:rPr lang="en-US" dirty="0" smtClean="0"/>
              <a:t>Status:  On appeal to the 5</a:t>
            </a:r>
            <a:r>
              <a:rPr lang="en-US" baseline="30000" dirty="0" smtClean="0"/>
              <a:t>th</a:t>
            </a:r>
            <a:r>
              <a:rPr lang="en-US" dirty="0" smtClean="0"/>
              <a:t> Circuit…stay tuned for potential changes.</a:t>
            </a:r>
          </a:p>
          <a:p>
            <a:pPr algn="just"/>
            <a:r>
              <a:rPr lang="en-US" dirty="0" smtClean="0"/>
              <a:t>Don‘t forget possible “bail in.”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42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Needs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Reviewing Acceptable IDs</a:t>
            </a:r>
          </a:p>
          <a:p>
            <a:r>
              <a:rPr lang="en-US" dirty="0"/>
              <a:t>Procedures for Substantially Similar Names</a:t>
            </a:r>
          </a:p>
          <a:p>
            <a:r>
              <a:rPr lang="en-US" dirty="0"/>
              <a:t>Offering Provisional </a:t>
            </a:r>
            <a:r>
              <a:rPr lang="en-US" dirty="0" smtClean="0"/>
              <a:t>Ballots</a:t>
            </a:r>
          </a:p>
          <a:p>
            <a:r>
              <a:rPr lang="en-US" dirty="0" smtClean="0"/>
              <a:t>Accepting IDs Without Barcodes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53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Reviewing Acceptable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505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REMEMBER:</a:t>
            </a:r>
          </a:p>
          <a:p>
            <a:pPr lvl="1" algn="just"/>
            <a:r>
              <a:rPr lang="en-US" dirty="0" smtClean="0"/>
              <a:t>Addresses </a:t>
            </a:r>
            <a:r>
              <a:rPr lang="en-US" b="1" u="sng" dirty="0" smtClean="0"/>
              <a:t>do not</a:t>
            </a:r>
            <a:r>
              <a:rPr lang="en-US" dirty="0" smtClean="0"/>
              <a:t> have to match between ID and </a:t>
            </a:r>
            <a:r>
              <a:rPr lang="en-US" dirty="0" err="1" smtClean="0"/>
              <a:t>OLRV</a:t>
            </a:r>
            <a:r>
              <a:rPr lang="en-US" dirty="0" smtClean="0"/>
              <a:t>.   Only helps voters in the “totality of the circumstances.”</a:t>
            </a:r>
          </a:p>
          <a:p>
            <a:pPr lvl="1" algn="just"/>
            <a:r>
              <a:rPr lang="en-US" dirty="0" smtClean="0"/>
              <a:t>Remember that some forms of acceptable identification do not have addresses, e.g. military IDs-</a:t>
            </a:r>
            <a:r>
              <a:rPr lang="en-US" dirty="0" err="1" smtClean="0"/>
              <a:t>CACs</a:t>
            </a:r>
            <a:r>
              <a:rPr lang="en-US" dirty="0" smtClean="0"/>
              <a:t> and Uniformed Services IDs. </a:t>
            </a:r>
          </a:p>
          <a:p>
            <a:pPr lvl="1" algn="just"/>
            <a:r>
              <a:rPr lang="en-US" dirty="0" smtClean="0"/>
              <a:t>Remember Veterans Affairs cards </a:t>
            </a:r>
            <a:r>
              <a:rPr lang="en-US" b="1" u="sng" dirty="0" smtClean="0"/>
              <a:t>are</a:t>
            </a:r>
            <a:r>
              <a:rPr lang="en-US" dirty="0" smtClean="0"/>
              <a:t> acceptable!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43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Substantially Similar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r>
              <a:rPr lang="en-US" dirty="0" smtClean="0"/>
              <a:t>REMEMBER:</a:t>
            </a:r>
          </a:p>
          <a:p>
            <a:pPr lvl="1" algn="just"/>
            <a:r>
              <a:rPr lang="en-US" dirty="0" smtClean="0"/>
              <a:t>An exact name match is </a:t>
            </a:r>
            <a:r>
              <a:rPr lang="en-US" b="1" u="sng" dirty="0" smtClean="0"/>
              <a:t>not</a:t>
            </a:r>
            <a:r>
              <a:rPr lang="en-US" dirty="0" smtClean="0"/>
              <a:t> required!</a:t>
            </a:r>
          </a:p>
          <a:p>
            <a:pPr lvl="1" algn="just"/>
            <a:r>
              <a:rPr lang="en-US" dirty="0" smtClean="0"/>
              <a:t>Voters with substantially similar names vote a </a:t>
            </a:r>
            <a:r>
              <a:rPr lang="en-US" b="1" u="sng" dirty="0" smtClean="0"/>
              <a:t>regular ballot</a:t>
            </a:r>
            <a:r>
              <a:rPr lang="en-US" dirty="0" smtClean="0"/>
              <a:t>.  They do </a:t>
            </a:r>
            <a:r>
              <a:rPr lang="en-US" b="1" u="sng" dirty="0" smtClean="0"/>
              <a:t>not</a:t>
            </a:r>
            <a:r>
              <a:rPr lang="en-US" dirty="0" smtClean="0"/>
              <a:t> vote provisionally.</a:t>
            </a:r>
          </a:p>
          <a:p>
            <a:pPr lvl="1" algn="just"/>
            <a:r>
              <a:rPr lang="en-US" dirty="0" smtClean="0"/>
              <a:t>Name change forms are </a:t>
            </a:r>
            <a:r>
              <a:rPr lang="en-US" b="1" u="sng" dirty="0" smtClean="0"/>
              <a:t>optional</a:t>
            </a:r>
            <a:r>
              <a:rPr lang="en-US" dirty="0" smtClean="0"/>
              <a:t>, and </a:t>
            </a:r>
            <a:r>
              <a:rPr lang="en-US" b="1" u="sng" dirty="0" smtClean="0"/>
              <a:t>not</a:t>
            </a:r>
            <a:r>
              <a:rPr lang="en-US" dirty="0" smtClean="0"/>
              <a:t> required for voting.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248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Offering </a:t>
            </a:r>
            <a:r>
              <a:rPr lang="en-US" dirty="0"/>
              <a:t>Provisional Ballots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REMEMBER:</a:t>
            </a:r>
          </a:p>
          <a:p>
            <a:pPr lvl="1" algn="just"/>
            <a:r>
              <a:rPr lang="en-US" b="1" u="sng" dirty="0" smtClean="0"/>
              <a:t>Provisional ballots need to be offered to ALL voters!!!</a:t>
            </a:r>
            <a:endParaRPr lang="en-US" b="1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78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Accepting IDs Without Barcodes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38600"/>
          </a:xfrm>
        </p:spPr>
        <p:txBody>
          <a:bodyPr>
            <a:normAutofit/>
          </a:bodyPr>
          <a:lstStyle/>
          <a:p>
            <a:r>
              <a:rPr lang="en-US" dirty="0" smtClean="0"/>
              <a:t>REMEMBER:</a:t>
            </a:r>
          </a:p>
          <a:p>
            <a:pPr lvl="1"/>
            <a:r>
              <a:rPr lang="en-US" dirty="0" smtClean="0"/>
              <a:t>Not all forms of acceptable IDs are issued by </a:t>
            </a:r>
            <a:r>
              <a:rPr lang="en-US" dirty="0" err="1" smtClean="0"/>
              <a:t>DPS</a:t>
            </a:r>
            <a:r>
              <a:rPr lang="en-US" dirty="0" smtClean="0"/>
              <a:t> and have a barcode that can be scanned. </a:t>
            </a:r>
          </a:p>
          <a:p>
            <a:pPr lvl="1"/>
            <a:r>
              <a:rPr lang="en-US" dirty="0" smtClean="0"/>
              <a:t>These IDs are still acceptable, and election workers should not be asking voters for a Texas driver’s license to avoid looking up the voter on the </a:t>
            </a:r>
            <a:r>
              <a:rPr lang="en-US" dirty="0" err="1" smtClean="0"/>
              <a:t>OLRV</a:t>
            </a:r>
            <a:r>
              <a:rPr lang="en-US" dirty="0" smtClean="0"/>
              <a:t> or e-</a:t>
            </a:r>
            <a:r>
              <a:rPr lang="en-US" dirty="0" err="1" smtClean="0"/>
              <a:t>pollbook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066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800" dirty="0" smtClean="0"/>
              <a:t>Questions?</a:t>
            </a:r>
            <a:endParaRPr lang="en-US" sz="4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50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SOS Advisories</a:t>
            </a:r>
          </a:p>
          <a:p>
            <a:pPr marL="0" indent="0">
              <a:buNone/>
            </a:pPr>
            <a:r>
              <a:rPr lang="en-US" dirty="0" smtClean="0"/>
              <a:t>TEAM Redevelopment</a:t>
            </a:r>
          </a:p>
          <a:p>
            <a:pPr marL="0" indent="0">
              <a:buNone/>
            </a:pPr>
            <a:r>
              <a:rPr lang="en-US" dirty="0" smtClean="0"/>
              <a:t>Legislative Update</a:t>
            </a:r>
          </a:p>
          <a:p>
            <a:pPr marL="0" indent="0">
              <a:buNone/>
            </a:pPr>
            <a:r>
              <a:rPr lang="en-US" dirty="0" smtClean="0"/>
              <a:t>Voting Systems</a:t>
            </a:r>
          </a:p>
          <a:p>
            <a:pPr marL="0" indent="0">
              <a:buNone/>
            </a:pPr>
            <a:r>
              <a:rPr lang="en-US" dirty="0"/>
              <a:t>Senate Bill 14 and Litigation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0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SOS Advisories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Countywide Polling Place Program: </a:t>
            </a:r>
          </a:p>
          <a:p>
            <a:pPr lvl="1"/>
            <a:r>
              <a:rPr lang="en-US" dirty="0" smtClean="0"/>
              <a:t>Deadline to apply for May 9: February 23, 2015</a:t>
            </a:r>
          </a:p>
          <a:p>
            <a:pPr lvl="1"/>
            <a:r>
              <a:rPr lang="en-US" dirty="0" smtClean="0"/>
              <a:t>Deadline to apply for November 3: August 20, 2015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18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Redevelopment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is on a very tight schedule</a:t>
            </a:r>
          </a:p>
          <a:p>
            <a:r>
              <a:rPr lang="en-US" dirty="0" smtClean="0"/>
              <a:t>Focus group has had one demo and more coming</a:t>
            </a:r>
          </a:p>
          <a:p>
            <a:r>
              <a:rPr lang="en-US" dirty="0" smtClean="0"/>
              <a:t>Workflow will be different</a:t>
            </a:r>
          </a:p>
          <a:p>
            <a:r>
              <a:rPr lang="en-US" dirty="0" smtClean="0"/>
              <a:t>In place before 11/15 election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55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Legislative 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886200"/>
          </a:xfrm>
        </p:spPr>
        <p:txBody>
          <a:bodyPr/>
          <a:lstStyle/>
          <a:p>
            <a:pPr algn="just"/>
            <a:r>
              <a:rPr lang="en-US" dirty="0" smtClean="0"/>
              <a:t>The 84</a:t>
            </a:r>
            <a:r>
              <a:rPr lang="en-US" baseline="30000" dirty="0" smtClean="0"/>
              <a:t>th</a:t>
            </a:r>
            <a:r>
              <a:rPr lang="en-US" dirty="0" smtClean="0"/>
              <a:t> Legislature will convene on Tuesday, January 13, 2015. </a:t>
            </a:r>
          </a:p>
          <a:p>
            <a:pPr algn="just"/>
            <a:r>
              <a:rPr lang="en-US" dirty="0" smtClean="0"/>
              <a:t>The inauguration for governor and lieutenant governor will occur on Tuesday, January 20, 2015.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43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Pre-filed Bills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Electronic Voter Registration:  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 smtClean="0"/>
              <a:t>. 76 (</a:t>
            </a:r>
            <a:r>
              <a:rPr lang="en-US" dirty="0" err="1" smtClean="0"/>
              <a:t>Isreal</a:t>
            </a:r>
            <a:r>
              <a:rPr lang="en-US" dirty="0" smtClean="0"/>
              <a:t>): Requiring online registration. 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 smtClean="0"/>
              <a:t>. 312 (</a:t>
            </a:r>
            <a:r>
              <a:rPr lang="en-US" dirty="0" err="1" smtClean="0"/>
              <a:t>Harless</a:t>
            </a:r>
            <a:r>
              <a:rPr lang="en-US" dirty="0" smtClean="0"/>
              <a:t>): Requiring online registration.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 smtClean="0"/>
              <a:t>. 430 (Howard): Requiring study of online registration. 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 smtClean="0"/>
              <a:t>. 444 (Johnson):  Requiring online registration.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 smtClean="0"/>
              <a:t>. 446 (Johnson): Allowing counties to adopt procedures for online registration.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53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Pre-filed Bills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Same Day Registration: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/>
              <a:t>. 111 (Fischer): Providing “same day registration” at a polling place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 smtClean="0"/>
              <a:t>. 448 (Alonzo): </a:t>
            </a:r>
            <a:r>
              <a:rPr lang="en-US" dirty="0"/>
              <a:t>Providing “same day registration” at a polling place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S.B</a:t>
            </a:r>
            <a:r>
              <a:rPr lang="en-US" dirty="0" smtClean="0"/>
              <a:t>. 84 (Ellis): </a:t>
            </a:r>
            <a:r>
              <a:rPr lang="en-US" dirty="0"/>
              <a:t>Providing “same day registration” at a polling place.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48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/>
          <a:lstStyle/>
          <a:p>
            <a:r>
              <a:rPr lang="en-US" dirty="0"/>
              <a:t>Pre-filed Bills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Voter Identification: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 smtClean="0"/>
              <a:t>. 295 (Canales): Adding student ID cards from higher education institution to list.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 smtClean="0"/>
              <a:t>. 303 (Canales): Requiring a photograph be added to registration certificates.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 smtClean="0"/>
              <a:t>. 447 (Johnson):  Adding </a:t>
            </a:r>
            <a:r>
              <a:rPr lang="en-US" dirty="0"/>
              <a:t>student ID cards from higher education institution to list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 smtClean="0"/>
              <a:t>. 534 (Nevarez):  Adding a photo IDs issued by an agency or institution of the state or federal government.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 smtClean="0"/>
              <a:t>. 535 (Nevarez):  Adding photo IDs from tribal organizations.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 smtClean="0"/>
              <a:t>. 536 (Nevarez): Providing an expired ID is acceptable for voters over the age of 65.</a:t>
            </a:r>
          </a:p>
          <a:p>
            <a:pPr lvl="1"/>
            <a:r>
              <a:rPr lang="en-US" dirty="0" err="1" smtClean="0"/>
              <a:t>S.B</a:t>
            </a:r>
            <a:r>
              <a:rPr lang="en-US" dirty="0" smtClean="0"/>
              <a:t>. 170 (</a:t>
            </a:r>
            <a:r>
              <a:rPr lang="en-US" dirty="0" err="1" smtClean="0"/>
              <a:t>Uresti</a:t>
            </a:r>
            <a:r>
              <a:rPr lang="en-US" dirty="0" smtClean="0"/>
              <a:t>): Adding photo IDs issued by high schools or higher education institutions.</a:t>
            </a:r>
          </a:p>
          <a:p>
            <a:pPr lvl="1"/>
            <a:r>
              <a:rPr lang="en-US" dirty="0" err="1" smtClean="0"/>
              <a:t>S.B</a:t>
            </a:r>
            <a:r>
              <a:rPr lang="en-US" dirty="0" smtClean="0"/>
              <a:t>. 230 (Watson): Adding photo IDs issued by state agencies or state higher education institutions.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93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Pre-Filed Bills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Election Dates:</a:t>
            </a:r>
          </a:p>
          <a:p>
            <a:pPr lvl="1"/>
            <a:r>
              <a:rPr lang="en-US" dirty="0" err="1" smtClean="0"/>
              <a:t>H.B</a:t>
            </a:r>
            <a:r>
              <a:rPr lang="en-US" dirty="0" smtClean="0"/>
              <a:t>. 361 (Springer):  Eliminating all May uniform election dates, both odd and even years.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86925"/>
      </p:ext>
    </p:extLst>
  </p:cSld>
  <p:clrMapOvr>
    <a:masterClrMapping/>
  </p:clrMapOvr>
</p:sld>
</file>

<file path=ppt/theme/theme1.xml><?xml version="1.0" encoding="utf-8"?>
<a:theme xmlns:a="http://schemas.openxmlformats.org/drawingml/2006/main" name="SOS PPS Teme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PPS Temeplate</Template>
  <TotalTime>522</TotalTime>
  <Words>912</Words>
  <Application>Microsoft Office PowerPoint</Application>
  <PresentationFormat>On-screen Show (4:3)</PresentationFormat>
  <Paragraphs>156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SOS PPS Temeplate</vt:lpstr>
      <vt:lpstr>Election Updates</vt:lpstr>
      <vt:lpstr>Agenda</vt:lpstr>
      <vt:lpstr>SOS Advisories</vt:lpstr>
      <vt:lpstr>TEAM Redevelopment</vt:lpstr>
      <vt:lpstr>Legislative  Update</vt:lpstr>
      <vt:lpstr>Pre-filed Bills</vt:lpstr>
      <vt:lpstr>Pre-filed Bills</vt:lpstr>
      <vt:lpstr>Pre-filed Bills</vt:lpstr>
      <vt:lpstr>Pre-Filed Bills</vt:lpstr>
      <vt:lpstr>Pre-filed Bills</vt:lpstr>
      <vt:lpstr>Voting Systems</vt:lpstr>
      <vt:lpstr>Senate Bill 14</vt:lpstr>
      <vt:lpstr> Senate Bill 14</vt:lpstr>
      <vt:lpstr>What Needs Work</vt:lpstr>
      <vt:lpstr>Reviewing Acceptable IDs</vt:lpstr>
      <vt:lpstr>Substantially Similar Name</vt:lpstr>
      <vt:lpstr> Offering Provisional Ballots </vt:lpstr>
      <vt:lpstr>Accepting IDs Without Barcodes</vt:lpstr>
      <vt:lpstr>PowerPoint Presentation</vt:lpstr>
    </vt:vector>
  </TitlesOfParts>
  <Company>Office of the Texas Secretary of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Title Here</dc:title>
  <dc:creator>Pepe De La Garza</dc:creator>
  <cp:lastModifiedBy>Keith Ingram</cp:lastModifiedBy>
  <cp:revision>35</cp:revision>
  <cp:lastPrinted>2015-01-08T16:04:14Z</cp:lastPrinted>
  <dcterms:created xsi:type="dcterms:W3CDTF">2012-11-27T18:12:18Z</dcterms:created>
  <dcterms:modified xsi:type="dcterms:W3CDTF">2015-01-08T16:04:20Z</dcterms:modified>
</cp:coreProperties>
</file>